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43" r:id="rId1"/>
  </p:sldMasterIdLst>
  <p:notesMasterIdLst>
    <p:notesMasterId r:id="rId22"/>
  </p:notesMasterIdLst>
  <p:sldIdLst>
    <p:sldId id="257" r:id="rId2"/>
    <p:sldId id="258" r:id="rId3"/>
    <p:sldId id="259" r:id="rId4"/>
    <p:sldId id="260" r:id="rId5"/>
    <p:sldId id="264" r:id="rId6"/>
    <p:sldId id="265" r:id="rId7"/>
    <p:sldId id="261" r:id="rId8"/>
    <p:sldId id="266" r:id="rId9"/>
    <p:sldId id="267" r:id="rId10"/>
    <p:sldId id="268" r:id="rId11"/>
    <p:sldId id="274" r:id="rId12"/>
    <p:sldId id="270" r:id="rId13"/>
    <p:sldId id="272" r:id="rId14"/>
    <p:sldId id="262" r:id="rId15"/>
    <p:sldId id="277" r:id="rId16"/>
    <p:sldId id="278" r:id="rId17"/>
    <p:sldId id="276" r:id="rId18"/>
    <p:sldId id="263" r:id="rId19"/>
    <p:sldId id="279" r:id="rId20"/>
    <p:sldId id="280" r:id="rId21"/>
  </p:sldIdLst>
  <p:sldSz cx="12192000" cy="6858000"/>
  <p:notesSz cx="6858000" cy="9144000"/>
  <p:embeddedFontLst>
    <p:embeddedFont>
      <p:font typeface="AppleSDGothicNeoB00" panose="020B0600000101010101" charset="-127"/>
      <p:regular r:id="rId23"/>
    </p:embeddedFont>
    <p:embeddedFont>
      <p:font typeface="AppleSDGothicNeoEB00" panose="020B0600000101010101" charset="-127"/>
      <p:regular r:id="rId24"/>
    </p:embeddedFont>
    <p:embeddedFont>
      <p:font typeface="AppleSDGothicNeoH00" panose="020B0600000101010101" charset="-127"/>
      <p:regular r:id="rId25"/>
    </p:embeddedFont>
    <p:embeddedFont>
      <p:font typeface="AppleSDGothicNeoL00" panose="020B0600000101010101" charset="-127"/>
      <p:regular r:id="rId26"/>
    </p:embeddedFont>
    <p:embeddedFont>
      <p:font typeface="AppleSDGothicNeoR00" panose="020B0600000101010101" charset="-127"/>
      <p:regular r:id="rId27"/>
    </p:embeddedFont>
    <p:embeddedFont>
      <p:font typeface="AppleSDGothicNeoSB00" panose="020B0600000101010101" charset="-127"/>
      <p:regular r:id="rId28"/>
    </p:embeddedFont>
    <p:embeddedFont>
      <p:font typeface="AppleSDGothicNeoT00" panose="020B0600000101010101" charset="-127"/>
      <p:regular r:id="rId29"/>
    </p:embeddedFont>
    <p:embeddedFont>
      <p:font typeface="나눔바른펜" panose="020B0600000101010101" charset="-127"/>
      <p:regular r:id="rId30"/>
      <p:bold r:id="rId31"/>
    </p:embeddedFont>
    <p:embeddedFont>
      <p:font typeface="함초롬돋움" panose="020B0600000101010101" charset="-127"/>
      <p:regular r:id="rId32"/>
      <p:bold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0606"/>
    <a:srgbClr val="FFC84E"/>
    <a:srgbClr val="F6F6F6"/>
    <a:srgbClr val="F606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59" autoAdjust="0"/>
    <p:restoredTop sz="96370"/>
  </p:normalViewPr>
  <p:slideViewPr>
    <p:cSldViewPr snapToGrid="0">
      <p:cViewPr varScale="1">
        <p:scale>
          <a:sx n="85" d="100"/>
          <a:sy n="85" d="100"/>
        </p:scale>
        <p:origin x="109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9F8F3A-886B-4172-8375-1EA025BBBB3E}" type="datetimeFigureOut">
              <a:rPr lang="ko-KR" altLang="en-US" smtClean="0"/>
              <a:t>2019-06-11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9C7B3C-844C-4766-9727-BBA2D41594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29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C7B3C-844C-4766-9727-BBA2D415944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318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뒤에 보이는 글들은 </a:t>
            </a:r>
            <a:r>
              <a:rPr lang="ko-KR" altLang="en-US" baseline="0" dirty="0"/>
              <a:t>인터넷을 </a:t>
            </a:r>
            <a:r>
              <a:rPr lang="ko-KR" altLang="en-US" baseline="0" dirty="0" err="1"/>
              <a:t>하다보면</a:t>
            </a:r>
            <a:r>
              <a:rPr lang="ko-KR" altLang="en-US" baseline="0" dirty="0"/>
              <a:t> 한번은 봤을 웃기면서 슬픈 </a:t>
            </a:r>
            <a:r>
              <a:rPr lang="ko-KR" altLang="en-US" baseline="0" dirty="0" err="1"/>
              <a:t>중고나라의</a:t>
            </a:r>
            <a:r>
              <a:rPr lang="ko-KR" altLang="en-US" baseline="0" dirty="0"/>
              <a:t> 사기피해 </a:t>
            </a:r>
            <a:r>
              <a:rPr lang="ko-KR" altLang="en-US" baseline="0" dirty="0" err="1"/>
              <a:t>유머글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C7B3C-844C-4766-9727-BBA2D415944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98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그럼에도 불구하고 </a:t>
            </a:r>
            <a:r>
              <a:rPr lang="ko-KR" altLang="en-US" dirty="0" err="1"/>
              <a:t>중고나라의</a:t>
            </a:r>
            <a:r>
              <a:rPr lang="ko-KR" altLang="en-US" dirty="0"/>
              <a:t> </a:t>
            </a:r>
            <a:r>
              <a:rPr lang="ko-KR" altLang="en-US" dirty="0" err="1"/>
              <a:t>거래액은</a:t>
            </a:r>
            <a:r>
              <a:rPr lang="ko-KR" altLang="en-US" dirty="0"/>
              <a:t> 해마다 </a:t>
            </a:r>
            <a:r>
              <a:rPr lang="en-US" altLang="ko-KR" dirty="0"/>
              <a:t>10% </a:t>
            </a:r>
            <a:r>
              <a:rPr lang="ko-KR" altLang="en-US" dirty="0"/>
              <a:t>이상 증가 왜</a:t>
            </a:r>
            <a:r>
              <a:rPr lang="en-US" altLang="ko-KR" dirty="0"/>
              <a:t>? </a:t>
            </a:r>
            <a:r>
              <a:rPr lang="ko-KR" altLang="en-US" dirty="0"/>
              <a:t>합리적인 소비</a:t>
            </a:r>
            <a:r>
              <a:rPr lang="en-US" altLang="ko-KR" dirty="0"/>
              <a:t>, </a:t>
            </a:r>
            <a:r>
              <a:rPr lang="ko-KR" altLang="en-US" dirty="0" err="1"/>
              <a:t>가성비를</a:t>
            </a:r>
            <a:r>
              <a:rPr lang="ko-KR" altLang="en-US" dirty="0"/>
              <a:t> 추구하는 </a:t>
            </a:r>
            <a:r>
              <a:rPr lang="en-US" altLang="ko-KR" dirty="0"/>
              <a:t>20~30</a:t>
            </a:r>
            <a:r>
              <a:rPr lang="ko-KR" altLang="en-US" dirty="0"/>
              <a:t>대의 소비 이코노미스트들의 </a:t>
            </a:r>
            <a:r>
              <a:rPr lang="ko-KR" altLang="en-US" dirty="0" err="1"/>
              <a:t>알뜰소비</a:t>
            </a:r>
            <a:r>
              <a:rPr lang="ko-KR" altLang="en-US" dirty="0"/>
              <a:t> 때문 긍정적인 면도 있지만 </a:t>
            </a:r>
            <a:r>
              <a:rPr lang="ko-KR" altLang="en-US" dirty="0" err="1"/>
              <a:t>중고거래의</a:t>
            </a:r>
            <a:r>
              <a:rPr lang="ko-KR" altLang="en-US" dirty="0"/>
              <a:t> 가장 큰 걱정인 사기를 막기 위해 </a:t>
            </a:r>
            <a:r>
              <a:rPr lang="en-US" altLang="ko-KR" dirty="0"/>
              <a:t>&gt; </a:t>
            </a:r>
            <a:r>
              <a:rPr lang="ko-KR" altLang="en-US" dirty="0" err="1"/>
              <a:t>다음장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C7B3C-844C-4766-9727-BBA2D415944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3943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아이템매니아의 거래 시스템</a:t>
            </a:r>
            <a:r>
              <a:rPr lang="ko-KR" altLang="en-US" baseline="0" dirty="0"/>
              <a:t> 또한 벤치마킹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C7B3C-844C-4766-9727-BBA2D415944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39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6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8" y="2214564"/>
            <a:ext cx="6477023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2개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608037" y="1643063"/>
            <a:ext cx="10972800" cy="452520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4개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53848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8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7" y="3984220"/>
            <a:ext cx="53848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Hancom Offic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/>
              <a:pPr/>
              <a:t>2019-06-11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  <p:sldLayoutId id="2147483842" r:id="rId12"/>
  </p:sldLayoutIdLst>
  <p:hf sldNum="0" hdr="0" ftr="0" dt="0"/>
  <p:txStyles>
    <p:titleStyle>
      <a:lvl1pPr algn="ctr" defTabSz="9144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 txBox="1"/>
          <p:nvPr/>
        </p:nvSpPr>
        <p:spPr>
          <a:xfrm>
            <a:off x="5923473" y="6578876"/>
            <a:ext cx="28772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최운학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  곽지훈  박동진  변정우  조성식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3659098" y="2257532"/>
            <a:ext cx="5012264" cy="2153995"/>
            <a:chOff x="2083340" y="1981486"/>
            <a:chExt cx="5012264" cy="2153995"/>
          </a:xfrm>
        </p:grpSpPr>
        <p:sp>
          <p:nvSpPr>
            <p:cNvPr id="4" name="직사각형 3"/>
            <p:cNvSpPr txBox="1"/>
            <p:nvPr/>
          </p:nvSpPr>
          <p:spPr>
            <a:xfrm>
              <a:off x="2083340" y="2673762"/>
              <a:ext cx="501226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4400" spc="565" dirty="0">
                  <a:solidFill>
                    <a:schemeClr val="bg1">
                      <a:lumMod val="85000"/>
                    </a:schemeClr>
                  </a:solidFill>
                  <a:latin typeface="AppleSDGothicNeoH00" panose="02000503000000000000" pitchFamily="2" charset="-127"/>
                  <a:ea typeface="AppleSDGothicNeoH00" panose="02000503000000000000" pitchFamily="2" charset="-127"/>
                </a:rPr>
                <a:t>Take a look</a:t>
              </a: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6C4355A-1D92-41D1-A743-0279F3AB6A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089"/>
            <a:stretch/>
          </p:blipFill>
          <p:spPr>
            <a:xfrm>
              <a:off x="3017246" y="1981486"/>
              <a:ext cx="2567008" cy="2153995"/>
            </a:xfrm>
            <a:prstGeom prst="rect">
              <a:avLst/>
            </a:prstGeom>
          </p:spPr>
        </p:pic>
      </p:grpSp>
      <p:sp>
        <p:nvSpPr>
          <p:cNvPr id="2" name="직사각형 1"/>
          <p:cNvSpPr/>
          <p:nvPr/>
        </p:nvSpPr>
        <p:spPr>
          <a:xfrm>
            <a:off x="4695252" y="6581342"/>
            <a:ext cx="12282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Team. 5GONG</a:t>
            </a:r>
            <a:endParaRPr lang="ko-KR" altLang="en-US" sz="1400" dirty="0"/>
          </a:p>
        </p:txBody>
      </p:sp>
      <p:sp>
        <p:nvSpPr>
          <p:cNvPr id="5" name="직사각형 4"/>
          <p:cNvSpPr/>
          <p:nvPr/>
        </p:nvSpPr>
        <p:spPr>
          <a:xfrm>
            <a:off x="3461166" y="6578875"/>
            <a:ext cx="12399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Project. </a:t>
            </a:r>
            <a:r>
              <a:rPr lang="ko-KR" alt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떼껄룩</a:t>
            </a:r>
            <a:endParaRPr lang="ko-KR" altLang="en-US" sz="1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82C1B99-D9A2-4C2E-965E-2760A967753C}"/>
              </a:ext>
            </a:extLst>
          </p:cNvPr>
          <p:cNvSpPr txBox="1"/>
          <p:nvPr/>
        </p:nvSpPr>
        <p:spPr>
          <a:xfrm>
            <a:off x="1782793" y="294682"/>
            <a:ext cx="409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로그인 화면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60552F58-09F6-4440-A934-27319A9E7A33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BBB0DE1-3140-4347-93D3-B9FCEC19A6BF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B6E1CE4E-8C32-4F1C-B8A0-DA92C587F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536" y="818559"/>
            <a:ext cx="4852286" cy="5254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8873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54">
            <a:extLst>
              <a:ext uri="{FF2B5EF4-FFF2-40B4-BE49-F238E27FC236}">
                <a16:creationId xmlns:a16="http://schemas.microsoft.com/office/drawing/2014/main" id="{9AE18A85-4112-4962-A308-98FB74E53828}"/>
              </a:ext>
            </a:extLst>
          </p:cNvPr>
          <p:cNvSpPr txBox="1"/>
          <p:nvPr/>
        </p:nvSpPr>
        <p:spPr>
          <a:xfrm>
            <a:off x="1782793" y="294682"/>
            <a:ext cx="409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회원가입 화면</a:t>
            </a: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FED86E26-19FF-40D8-8D92-051EBB26AB5A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FCE40CC5-A253-40C6-929A-A27D96CC7B55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8D1AEF51-C7F1-471A-8A3D-B1203BB2F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7962" y="773752"/>
            <a:ext cx="3736075" cy="52990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88900"/>
          </a:effectLst>
        </p:spPr>
      </p:pic>
    </p:spTree>
    <p:extLst>
      <p:ext uri="{BB962C8B-B14F-4D97-AF65-F5344CB8AC3E}">
        <p14:creationId xmlns:p14="http://schemas.microsoft.com/office/powerpoint/2010/main" val="484026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 descr="스크린샷이(가) 표시된 사진&#10;&#10;자동 생성된 설명">
            <a:extLst>
              <a:ext uri="{FF2B5EF4-FFF2-40B4-BE49-F238E27FC236}">
                <a16:creationId xmlns:a16="http://schemas.microsoft.com/office/drawing/2014/main" id="{2C554A41-3454-4451-9CDB-E1CD09A59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044" y="1124711"/>
            <a:ext cx="9843912" cy="46085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0"/>
          </a:effec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B80B2D2-AE01-49CA-89BA-8745A699A92D}"/>
              </a:ext>
            </a:extLst>
          </p:cNvPr>
          <p:cNvSpPr txBox="1"/>
          <p:nvPr/>
        </p:nvSpPr>
        <p:spPr>
          <a:xfrm>
            <a:off x="1782793" y="294682"/>
            <a:ext cx="409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메인 화면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2BEE116A-FB82-4445-A916-8800B2C32FF8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F82B6D6F-B993-4742-9389-4041B2DF063D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95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스크린샷, 실내, 모니터이(가) 표시된 사진&#10;&#10;자동 생성된 설명">
            <a:extLst>
              <a:ext uri="{FF2B5EF4-FFF2-40B4-BE49-F238E27FC236}">
                <a16:creationId xmlns:a16="http://schemas.microsoft.com/office/drawing/2014/main" id="{8401539E-DED3-45C9-9EC4-DF45458615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7" y="879457"/>
            <a:ext cx="12064066" cy="50538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EA6386A-827B-4ABF-BB2E-E70C90D9755F}"/>
              </a:ext>
            </a:extLst>
          </p:cNvPr>
          <p:cNvSpPr txBox="1"/>
          <p:nvPr/>
        </p:nvSpPr>
        <p:spPr>
          <a:xfrm>
            <a:off x="1782793" y="294682"/>
            <a:ext cx="409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상품목록 화면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C8D8B94-F758-49E5-889C-BB74D091A982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7EE1CFB-E401-4D82-82F7-A119F600963C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68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514476" y="-7143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5" name="직사각형 5"/>
          <p:cNvSpPr txBox="1"/>
          <p:nvPr/>
        </p:nvSpPr>
        <p:spPr>
          <a:xfrm>
            <a:off x="4972670" y="2848737"/>
            <a:ext cx="2237134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DB</a:t>
            </a:r>
            <a:r>
              <a:rPr lang="ko-KR" altLang="en-US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모델링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65540" y="286056"/>
            <a:ext cx="409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DB </a:t>
            </a:r>
            <a:r>
              <a:rPr lang="ko-KR" altLang="en-US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논리 모델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72F26E-CB73-4AC3-9863-878120876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450" y="1110216"/>
            <a:ext cx="7843101" cy="534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178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82793" y="294682"/>
            <a:ext cx="409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DB </a:t>
            </a:r>
            <a:r>
              <a:rPr lang="ko-KR" altLang="en-US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물리 모델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8B8B5D4-81D2-4BF8-BB88-85A2CEBF5B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099" y="1030340"/>
            <a:ext cx="7913802" cy="542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7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4372157" y="1097004"/>
            <a:ext cx="1214886" cy="469511"/>
          </a:xfrm>
          <a:prstGeom prst="rect">
            <a:avLst/>
          </a:prstGeom>
          <a:solidFill>
            <a:srgbClr val="FF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080097" y="496840"/>
            <a:ext cx="4550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그러니까 이 모든 걸 </a:t>
            </a:r>
            <a:endParaRPr lang="en-US" altLang="ko-KR" sz="36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ko-KR" altLang="en-US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가능하게 할 언어들은</a:t>
            </a:r>
            <a:r>
              <a:rPr lang="en-US" altLang="ko-KR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.</a:t>
            </a:r>
            <a:endParaRPr lang="ko-KR" altLang="en-US" sz="36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784" y="4045790"/>
            <a:ext cx="6411217" cy="2812211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 flipV="1">
            <a:off x="5749423" y="4196510"/>
            <a:ext cx="0" cy="54370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482008" y="3960967"/>
            <a:ext cx="6556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HTML5</a:t>
            </a:r>
            <a:endParaRPr lang="ko-KR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6100951" y="3899251"/>
            <a:ext cx="0" cy="84527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900439" y="3697494"/>
            <a:ext cx="51758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CSS3</a:t>
            </a:r>
            <a:endParaRPr lang="ko-KR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151695" y="4099098"/>
            <a:ext cx="8574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JavaScript</a:t>
            </a:r>
            <a:endParaRPr lang="ko-KR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988032" y="3347805"/>
            <a:ext cx="46519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JAVA</a:t>
            </a:r>
            <a:endParaRPr lang="ko-KR" altLang="en-US" sz="10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 flipV="1">
            <a:off x="8820046" y="4203858"/>
            <a:ext cx="4598" cy="54381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8646402" y="4001865"/>
            <a:ext cx="36901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JSP</a:t>
            </a:r>
            <a:endParaRPr lang="ko-KR" altLang="en-US" sz="10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 flipV="1">
            <a:off x="6919515" y="3747818"/>
            <a:ext cx="0" cy="99671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494140" y="3531019"/>
            <a:ext cx="11160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jQuery 3.3.1</a:t>
            </a:r>
            <a:endParaRPr lang="ko-KR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 flipV="1">
            <a:off x="6507192" y="4291645"/>
            <a:ext cx="1" cy="43563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 flipH="1" flipV="1">
            <a:off x="8221588" y="3531018"/>
            <a:ext cx="14723" cy="121717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그림 4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206" y="5020660"/>
            <a:ext cx="529119" cy="50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78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0"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2"/>
          <p:cNvPicPr>
            <a:picLocks noChangeAspect="1"/>
          </p:cNvPicPr>
          <p:nvPr/>
        </p:nvPicPr>
        <p:blipFill rotWithShape="1">
          <a:blip r:embed="rId3">
            <a:alphaModFix amt="70000"/>
            <a:lum/>
          </a:blip>
          <a:srcRect/>
          <a:stretch>
            <a:fillRect/>
          </a:stretch>
        </p:blipFill>
        <p:spPr>
          <a:xfrm>
            <a:off x="923926" y="0"/>
            <a:ext cx="1057275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19092500">
            <a:off x="8381999" y="4661301"/>
            <a:ext cx="14061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solidFill>
                  <a:schemeClr val="accent6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성시기꼬</a:t>
            </a:r>
            <a:endParaRPr lang="ko-KR" altLang="en-US" sz="1200" dirty="0">
              <a:solidFill>
                <a:schemeClr val="accent6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514476" y="-3632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7" name="직사각형 5"/>
          <p:cNvSpPr txBox="1"/>
          <p:nvPr/>
        </p:nvSpPr>
        <p:spPr>
          <a:xfrm>
            <a:off x="3368891" y="3090385"/>
            <a:ext cx="5444694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후기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855F40D-2A6A-4753-BC5D-52E9F0E4D22E}"/>
              </a:ext>
            </a:extLst>
          </p:cNvPr>
          <p:cNvCxnSpPr>
            <a:cxnSpLocks/>
          </p:cNvCxnSpPr>
          <p:nvPr/>
        </p:nvCxnSpPr>
        <p:spPr>
          <a:xfrm>
            <a:off x="4482926" y="3806682"/>
            <a:ext cx="3070018" cy="0"/>
          </a:xfrm>
          <a:prstGeom prst="line">
            <a:avLst/>
          </a:prstGeom>
          <a:ln w="15875">
            <a:solidFill>
              <a:schemeClr val="bg1">
                <a:lumMod val="9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744EFB0-E349-4A0B-9770-97BDA5C7D562}"/>
              </a:ext>
            </a:extLst>
          </p:cNvPr>
          <p:cNvSpPr txBox="1"/>
          <p:nvPr/>
        </p:nvSpPr>
        <p:spPr>
          <a:xfrm>
            <a:off x="1782793" y="294682"/>
            <a:ext cx="409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후기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12527A17-2C86-4011-8F42-5ED705020D31}"/>
              </a:ext>
            </a:extLst>
          </p:cNvPr>
          <p:cNvCxnSpPr/>
          <p:nvPr/>
        </p:nvCxnSpPr>
        <p:spPr>
          <a:xfrm>
            <a:off x="0" y="805070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711E92A-5CB0-445F-91EA-17CAD4202F1B}"/>
              </a:ext>
            </a:extLst>
          </p:cNvPr>
          <p:cNvCxnSpPr/>
          <p:nvPr/>
        </p:nvCxnSpPr>
        <p:spPr>
          <a:xfrm>
            <a:off x="0" y="6072809"/>
            <a:ext cx="12192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96BA909-7271-494F-A087-510E188DE860}"/>
              </a:ext>
            </a:extLst>
          </p:cNvPr>
          <p:cNvSpPr txBox="1"/>
          <p:nvPr/>
        </p:nvSpPr>
        <p:spPr>
          <a:xfrm>
            <a:off x="-2" y="3669461"/>
            <a:ext cx="1216049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조성식</a:t>
            </a:r>
            <a:endParaRPr lang="en-US" altLang="ko-KR" sz="2000" b="1" dirty="0">
              <a:solidFill>
                <a:schemeClr val="accent5">
                  <a:lumMod val="60000"/>
                  <a:lumOff val="40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하나하나 사소한 기능조차 전부 사소하지 않았습니다</a:t>
            </a:r>
            <a:r>
              <a:rPr lang="en-US" altLang="ko-KR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r>
              <a:rPr lang="ko-KR" altLang="en-US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심지어 게시판은 예전에 만들었음에도 불구하고 또 만들 때는 새로웠습니다</a:t>
            </a:r>
            <a:r>
              <a:rPr lang="en-US" altLang="ko-KR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r>
              <a:rPr lang="ko-KR" altLang="en-US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시간이 없어서 쓸 줄 아는 기능을 재활용했지만 시간 날 때 새로운 기능을 공부할 생각입니다</a:t>
            </a:r>
            <a:r>
              <a:rPr lang="en-US" altLang="ko-KR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4F2BE8-FEBF-4055-A047-E7C32AD9C180}"/>
              </a:ext>
            </a:extLst>
          </p:cNvPr>
          <p:cNvSpPr txBox="1"/>
          <p:nvPr/>
        </p:nvSpPr>
        <p:spPr>
          <a:xfrm>
            <a:off x="-1" y="2704541"/>
            <a:ext cx="121604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accent4">
                    <a:lumMod val="7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변정우</a:t>
            </a:r>
            <a:endParaRPr lang="en-US" altLang="ko-KR" sz="2000" b="1" dirty="0">
              <a:solidFill>
                <a:schemeClr val="accent4">
                  <a:lumMod val="7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복습을 목표로 잡고 작은 게시판을 만들게 되었는데 여러 기능을 구현해 보고 완벽하진 않지만 좋은 경험을 하게 되어 많은 도움을 준 팀원들에게 고맙고 앞으로도 공부하는 과정에 도움이 많이 될 것 같습니다</a:t>
            </a:r>
            <a:r>
              <a:rPr lang="en-US" altLang="ko-KR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6F26C3-9078-44AC-8F11-EC4F81E80F5A}"/>
              </a:ext>
            </a:extLst>
          </p:cNvPr>
          <p:cNvSpPr txBox="1"/>
          <p:nvPr/>
        </p:nvSpPr>
        <p:spPr>
          <a:xfrm>
            <a:off x="-2" y="4849825"/>
            <a:ext cx="1216049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FFC000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박동진</a:t>
            </a:r>
            <a:endParaRPr lang="en-US" altLang="ko-KR" sz="2000" b="1" dirty="0">
              <a:solidFill>
                <a:srgbClr val="FFC000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지금까지 배운 내용을 총 복습 하고자 하는 목표를 가지고 시작했는데 생각보다 많은 기능들을 다뤄보고 게시판 하나를 혼자서 만들어보고 프로젝트를 마치게 되어 개인적으로 매우 뿌듯했습니다</a:t>
            </a:r>
            <a:r>
              <a:rPr lang="en-US" altLang="ko-KR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팀원으로서 부족한부분이 많았는데 옆에서 많이 도와주고 문제가 생겼을 때 해결할 수 있도록 도와준 팀장과 팀원들에게 감사하다는 인사를 전하고 싶습니다</a:t>
            </a:r>
            <a:r>
              <a:rPr lang="en-US" altLang="ko-KR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2364A3-67B9-4F0E-A585-9C3496D85BD8}"/>
              </a:ext>
            </a:extLst>
          </p:cNvPr>
          <p:cNvSpPr txBox="1"/>
          <p:nvPr/>
        </p:nvSpPr>
        <p:spPr>
          <a:xfrm>
            <a:off x="15752" y="1739621"/>
            <a:ext cx="12160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accent1">
                    <a:lumMod val="7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곽지훈</a:t>
            </a:r>
            <a:endParaRPr lang="en-US" altLang="ko-KR" sz="2000" b="1" dirty="0">
              <a:solidFill>
                <a:schemeClr val="accent1">
                  <a:lumMod val="7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이번 팀 프로젝트의 목적은 프로페셔널한 팀워크에 중점을 두어 욕심을 더 부려보았습니다</a:t>
            </a:r>
            <a:r>
              <a:rPr lang="en-US" altLang="ko-KR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초기 목표에는 미비하지만 팀원 전체의 기량 향상이 주된 목적이었기 때문에 모두가 미생이지만 </a:t>
            </a:r>
            <a:r>
              <a:rPr lang="ko-KR" altLang="en-US" sz="14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완생에</a:t>
            </a:r>
            <a:r>
              <a:rPr lang="ko-KR" altLang="en-US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가까워진 것 같아 성취감을 느꼈습니다</a:t>
            </a:r>
            <a:r>
              <a:rPr lang="en-US" altLang="ko-KR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EB463B-F674-42A2-A4E3-85BB6D47C05A}"/>
              </a:ext>
            </a:extLst>
          </p:cNvPr>
          <p:cNvSpPr txBox="1"/>
          <p:nvPr/>
        </p:nvSpPr>
        <p:spPr>
          <a:xfrm>
            <a:off x="15752" y="990145"/>
            <a:ext cx="1216049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solidFill>
                  <a:schemeClr val="accent6">
                    <a:lumMod val="75000"/>
                  </a:schemeClr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최운학</a:t>
            </a:r>
            <a:endParaRPr lang="ko-KR" altLang="en-US" sz="2000" b="1" dirty="0">
              <a:solidFill>
                <a:schemeClr val="accent6">
                  <a:lumMod val="75000"/>
                </a:schemeClr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팀장으로써 부담감을 많이 느꼈지만</a:t>
            </a:r>
            <a:r>
              <a:rPr lang="en-US" altLang="ko-KR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팀원들과 함께 프로젝트 진행을 하면서 많이 배우고 개인적으로 매우 만족스러운 프로젝트 였습니다</a:t>
            </a:r>
            <a:r>
              <a:rPr lang="en-US" altLang="ko-KR" sz="1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2975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 txBox="1"/>
          <p:nvPr/>
        </p:nvSpPr>
        <p:spPr>
          <a:xfrm>
            <a:off x="4007739" y="913447"/>
            <a:ext cx="4176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latin typeface="AppleSDGothicNeoEB00"/>
                <a:ea typeface="AppleSDGothicNeoEB00"/>
              </a:rPr>
              <a:t>목차</a:t>
            </a:r>
          </a:p>
        </p:txBody>
      </p:sp>
      <p:sp>
        <p:nvSpPr>
          <p:cNvPr id="3" name="직사각형 2"/>
          <p:cNvSpPr txBox="1"/>
          <p:nvPr/>
        </p:nvSpPr>
        <p:spPr>
          <a:xfrm>
            <a:off x="4842511" y="2072640"/>
            <a:ext cx="25165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>
                <a:latin typeface="AppleSDGothicNeoSB00"/>
                <a:ea typeface="AppleSDGothicNeoSB00"/>
              </a:rPr>
              <a:t>개요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4847273" y="4360545"/>
            <a:ext cx="25165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>
                <a:latin typeface="AppleSDGothicNeoSB00"/>
                <a:ea typeface="AppleSDGothicNeoSB00"/>
              </a:rPr>
              <a:t>DB</a:t>
            </a:r>
            <a:r>
              <a:rPr lang="ko-KR" altLang="en-US" sz="2400">
                <a:latin typeface="AppleSDGothicNeoSB00"/>
                <a:ea typeface="AppleSDGothicNeoSB00"/>
              </a:rPr>
              <a:t> 모델링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4842511" y="3044190"/>
            <a:ext cx="25165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>
                <a:latin typeface="AppleSDGothicNeoSB00"/>
                <a:ea typeface="AppleSDGothicNeoSB00"/>
              </a:rPr>
              <a:t>주요 서비스 기획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4699636" y="2491740"/>
            <a:ext cx="2802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latin typeface="AppleSDGothicNeoT00"/>
                <a:ea typeface="AppleSDGothicNeoT00"/>
              </a:rPr>
              <a:t>기획의도 및 벤치마킹 타켓</a:t>
            </a:r>
          </a:p>
        </p:txBody>
      </p:sp>
      <p:sp>
        <p:nvSpPr>
          <p:cNvPr id="8" name="직사각형 7"/>
          <p:cNvSpPr txBox="1"/>
          <p:nvPr/>
        </p:nvSpPr>
        <p:spPr>
          <a:xfrm>
            <a:off x="4680585" y="3456813"/>
            <a:ext cx="28022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latin typeface="AppleSDGothicNeoT00"/>
                <a:ea typeface="AppleSDGothicNeoT00"/>
              </a:rPr>
              <a:t>서비스 스토리보드 및 사용</a:t>
            </a:r>
          </a:p>
        </p:txBody>
      </p:sp>
      <p:sp>
        <p:nvSpPr>
          <p:cNvPr id="9" name="직사각형 8"/>
          <p:cNvSpPr txBox="1"/>
          <p:nvPr/>
        </p:nvSpPr>
        <p:spPr>
          <a:xfrm>
            <a:off x="4699635" y="3787140"/>
            <a:ext cx="2802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>
                <a:latin typeface="AppleSDGothicNeoT00"/>
                <a:ea typeface="AppleSDGothicNeoT00"/>
              </a:rPr>
              <a:t>UI/UX</a:t>
            </a:r>
            <a:r>
              <a:rPr lang="ko-KR" altLang="en-US">
                <a:latin typeface="AppleSDGothicNeoT00"/>
                <a:ea typeface="AppleSDGothicNeoT00"/>
              </a:rPr>
              <a:t> 디자인 구성안 및 기술</a:t>
            </a:r>
          </a:p>
        </p:txBody>
      </p:sp>
      <p:sp>
        <p:nvSpPr>
          <p:cNvPr id="10" name="직사각형 9"/>
          <p:cNvSpPr txBox="1"/>
          <p:nvPr/>
        </p:nvSpPr>
        <p:spPr>
          <a:xfrm>
            <a:off x="4847273" y="5041011"/>
            <a:ext cx="25165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AppleSDGothicNeoSB00"/>
                <a:ea typeface="AppleSDGothicNeoSB00"/>
              </a:rPr>
              <a:t>프로젝트 후기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5582894" y="1479423"/>
            <a:ext cx="1026212" cy="0"/>
          </a:xfrm>
          <a:prstGeom prst="line">
            <a:avLst/>
          </a:prstGeom>
          <a:ln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 txBox="1"/>
          <p:nvPr/>
        </p:nvSpPr>
        <p:spPr>
          <a:xfrm>
            <a:off x="5216258" y="6668434"/>
            <a:ext cx="177853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900" spc="505" dirty="0">
                <a:solidFill>
                  <a:schemeClr val="bg1">
                    <a:lumMod val="30000"/>
                  </a:schemeClr>
                </a:solidFill>
                <a:latin typeface="AppleSDGothicNeoSB00"/>
                <a:ea typeface="AppleSDGothicNeoL00"/>
              </a:rPr>
              <a:t>TEAM 5GONG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3659095" y="2300664"/>
            <a:ext cx="5012264" cy="2153995"/>
            <a:chOff x="2083340" y="1981486"/>
            <a:chExt cx="5012264" cy="2153995"/>
          </a:xfrm>
        </p:grpSpPr>
        <p:sp>
          <p:nvSpPr>
            <p:cNvPr id="4" name="직사각형 3"/>
            <p:cNvSpPr txBox="1"/>
            <p:nvPr/>
          </p:nvSpPr>
          <p:spPr>
            <a:xfrm>
              <a:off x="2083340" y="2673762"/>
              <a:ext cx="501226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4400" spc="5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SDGothicNeoH00" panose="02000503000000000000" pitchFamily="2" charset="-127"/>
                  <a:ea typeface="AppleSDGothicNeoH00" panose="02000503000000000000" pitchFamily="2" charset="-127"/>
                </a:rPr>
                <a:t>Take a look</a:t>
              </a: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6C4355A-1D92-41D1-A743-0279F3AB6A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000"/>
                      </a14:imgEffect>
                      <a14:imgEffect>
                        <a14:colorTemperature colorTemp="6359"/>
                      </a14:imgEffect>
                      <a14:imgEffect>
                        <a14:saturation sat="51000"/>
                      </a14:imgEffect>
                      <a14:imgEffect>
                        <a14:brightnessContrast bright="100000" contras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089"/>
            <a:stretch/>
          </p:blipFill>
          <p:spPr>
            <a:xfrm>
              <a:off x="3017246" y="1981486"/>
              <a:ext cx="2567008" cy="2153995"/>
            </a:xfrm>
            <a:prstGeom prst="rect">
              <a:avLst/>
            </a:prstGeom>
          </p:spPr>
        </p:pic>
      </p:grpSp>
      <p:sp>
        <p:nvSpPr>
          <p:cNvPr id="2" name="직사각형 1"/>
          <p:cNvSpPr/>
          <p:nvPr/>
        </p:nvSpPr>
        <p:spPr>
          <a:xfrm>
            <a:off x="5551118" y="6170662"/>
            <a:ext cx="12282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Team. 5GONG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22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3">
            <a:alphaModFix amt="80000"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514476" y="-7143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5" name="직사각형 4"/>
          <p:cNvSpPr txBox="1"/>
          <p:nvPr/>
        </p:nvSpPr>
        <p:spPr>
          <a:xfrm>
            <a:off x="1847470" y="476631"/>
            <a:ext cx="45365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>
              <a:latin typeface="AppleSDGothicNeoEB00"/>
              <a:ea typeface="AppleSDGothicNeoEB00"/>
              <a:cs typeface="함초롬바탕"/>
            </a:endParaRPr>
          </a:p>
        </p:txBody>
      </p:sp>
      <p:sp>
        <p:nvSpPr>
          <p:cNvPr id="6" name="직사각형 5"/>
          <p:cNvSpPr txBox="1"/>
          <p:nvPr/>
        </p:nvSpPr>
        <p:spPr>
          <a:xfrm>
            <a:off x="5560986" y="2848737"/>
            <a:ext cx="106050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개요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4767729" y="3525845"/>
            <a:ext cx="2647016" cy="36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AppleSDGothicNeoT00"/>
                <a:ea typeface="AppleSDGothicNeoT00"/>
              </a:rPr>
              <a:t>기획 의도 및 벤치마킹 타겟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 txBox="1"/>
          <p:nvPr/>
        </p:nvSpPr>
        <p:spPr>
          <a:xfrm>
            <a:off x="1955481" y="539310"/>
            <a:ext cx="8281038" cy="578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정보처리산업기사 </a:t>
            </a: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팔렸나요</a:t>
            </a: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? 네 팔렸습니다. 왜요?</a:t>
            </a:r>
          </a:p>
          <a:p>
            <a:pPr algn="ctr">
              <a:lnSpc>
                <a:spcPct val="110000"/>
              </a:lnSpc>
            </a:pP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베이컨토마토디럭스세트팝니다</a:t>
            </a: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 버거 </a:t>
            </a: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한입먹었구요</a:t>
            </a: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 </a:t>
            </a:r>
          </a:p>
          <a:p>
            <a:pPr algn="ctr">
              <a:lnSpc>
                <a:spcPct val="110000"/>
              </a:lnSpc>
            </a:pP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30분까지연락없으면그냥먹겠습니다</a:t>
            </a:r>
          </a:p>
          <a:p>
            <a:pPr algn="ctr">
              <a:lnSpc>
                <a:spcPct val="110000"/>
              </a:lnSpc>
            </a:pP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키보드 보내셨나요? 아니요. 왜죠? </a:t>
            </a: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사기니까요</a:t>
            </a:r>
            <a:endParaRPr lang="ko-KR" altLang="en-US" sz="2800" b="1" dirty="0">
              <a:solidFill>
                <a:schemeClr val="bg1">
                  <a:lumMod val="65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팔렸나요</a:t>
            </a: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? 네. 그럼 빨리 하나 구해주세요</a:t>
            </a:r>
          </a:p>
          <a:p>
            <a:pPr algn="ctr">
              <a:lnSpc>
                <a:spcPct val="110000"/>
              </a:lnSpc>
            </a:pP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지지 </a:t>
            </a: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읽는사람은아무도</a:t>
            </a:r>
            <a:endParaRPr lang="ko-KR" altLang="en-US" sz="2800" b="1" dirty="0">
              <a:solidFill>
                <a:schemeClr val="bg1">
                  <a:lumMod val="65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동일 노트북 44만원 정도에 팔리던데 네고 가능한가요?</a:t>
            </a:r>
          </a:p>
          <a:p>
            <a:pPr algn="ctr">
              <a:lnSpc>
                <a:spcPct val="110000"/>
              </a:lnSpc>
            </a:pP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그럼그거사세요</a:t>
            </a: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. 그래.</a:t>
            </a:r>
          </a:p>
          <a:p>
            <a:pPr algn="ctr">
              <a:lnSpc>
                <a:spcPct val="110000"/>
              </a:lnSpc>
            </a:pP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저가 학생이라 돈이 업는데 </a:t>
            </a: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만오천원에해주세요</a:t>
            </a:r>
            <a:endParaRPr lang="ko-KR" altLang="en-US" sz="2800" b="1" dirty="0">
              <a:solidFill>
                <a:schemeClr val="bg1">
                  <a:lumMod val="65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어떠케하실레여</a:t>
            </a: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? </a:t>
            </a: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저는백수인데요</a:t>
            </a:r>
            <a:endParaRPr lang="ko-KR" altLang="en-US" sz="2800" b="1" dirty="0">
              <a:solidFill>
                <a:schemeClr val="bg1">
                  <a:lumMod val="65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안녕하세요 비도 오는데 시원하게 만원만 </a:t>
            </a: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빼주시면</a:t>
            </a: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 바로 </a:t>
            </a:r>
            <a:endParaRPr lang="en-US" altLang="ko-KR" sz="2800" b="1" dirty="0">
              <a:solidFill>
                <a:schemeClr val="bg1">
                  <a:lumMod val="65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b="1" dirty="0" err="1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입금해드릴게요</a:t>
            </a:r>
            <a:r>
              <a:rPr lang="ko-KR" altLang="en-US" sz="2800" b="1" dirty="0">
                <a:solidFill>
                  <a:schemeClr val="bg1">
                    <a:lumMod val="65000"/>
                  </a:schemeClr>
                </a:solidFill>
                <a:latin typeface="AppleSDGothicNeoT00"/>
                <a:ea typeface="AppleSDGothicNeoT00"/>
              </a:rPr>
              <a:t>^^~~  여긴 비 안 와요.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071622" y="2983753"/>
            <a:ext cx="60487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latin typeface="AppleSDGothicNeoEB00"/>
                <a:ea typeface="AppleSDGothicNeoEB00"/>
              </a:rPr>
              <a:t>개발의 목적은 피해를 줄이는 것.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837208" y="496647"/>
            <a:ext cx="4451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‘</a:t>
            </a:r>
            <a:r>
              <a:rPr lang="ko-KR" altLang="en-US" sz="36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중고나라</a:t>
            </a:r>
            <a:r>
              <a:rPr lang="en-US" altLang="ko-KR" sz="36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’ </a:t>
            </a:r>
            <a:r>
              <a:rPr lang="ko-KR" altLang="en-US" sz="3600" dirty="0" err="1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거래액은</a:t>
            </a:r>
            <a:endParaRPr lang="en-US" altLang="ko-KR" sz="3600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algn="r"/>
            <a:r>
              <a:rPr lang="ko-KR" altLang="en-US" sz="36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해마다 </a:t>
            </a:r>
            <a:r>
              <a:rPr lang="en-US" altLang="ko-KR" sz="36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10% </a:t>
            </a:r>
            <a:r>
              <a:rPr lang="ko-KR" altLang="en-US" sz="3600" dirty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이상 증가</a:t>
            </a:r>
          </a:p>
        </p:txBody>
      </p:sp>
      <p:sp>
        <p:nvSpPr>
          <p:cNvPr id="6" name="TextBox 5"/>
          <p:cNvSpPr txBox="1"/>
          <p:nvPr/>
        </p:nvSpPr>
        <p:spPr>
          <a:xfrm rot="21121662">
            <a:off x="1872979" y="2064089"/>
            <a:ext cx="1475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중고거래 </a:t>
            </a:r>
            <a:r>
              <a:rPr lang="ko-KR" altLang="en-US" sz="800" dirty="0" err="1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희망편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</a:p>
          <a:p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합리적인 소비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쿨 거래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! </a:t>
            </a:r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생각도 못한 네고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!</a:t>
            </a:r>
          </a:p>
        </p:txBody>
      </p:sp>
      <p:sp>
        <p:nvSpPr>
          <p:cNvPr id="7" name="직사각형 6"/>
          <p:cNvSpPr/>
          <p:nvPr/>
        </p:nvSpPr>
        <p:spPr>
          <a:xfrm rot="21057146">
            <a:off x="4162001" y="3084542"/>
            <a:ext cx="14311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중고거래 </a:t>
            </a:r>
            <a:r>
              <a:rPr lang="ko-KR" altLang="en-US" sz="800" dirty="0" err="1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절망편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</a:p>
          <a:p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연락두절 판매자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도착한 벽돌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무수한 무나 요청이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4265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763" y="2088144"/>
            <a:ext cx="6305910" cy="476985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4996135" y="1079558"/>
            <a:ext cx="2135035" cy="469511"/>
          </a:xfrm>
          <a:prstGeom prst="rect">
            <a:avLst/>
          </a:prstGeom>
          <a:solidFill>
            <a:srgbClr val="FF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920816" y="470768"/>
            <a:ext cx="53828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피해 감소를 위한 </a:t>
            </a:r>
            <a:endParaRPr lang="en-US" altLang="ko-KR" sz="36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ko-KR" altLang="en-US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아이템 매니아의</a:t>
            </a:r>
            <a:r>
              <a:rPr lang="en-US" altLang="ko-KR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 </a:t>
            </a:r>
            <a:r>
              <a:rPr lang="ko-KR" altLang="en-US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거래 시스템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6294410" y="3347049"/>
            <a:ext cx="250165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770195" y="3269414"/>
            <a:ext cx="17511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그래도 사기꾼은 있을 거라고요</a:t>
            </a:r>
            <a:r>
              <a:rPr lang="en-US" altLang="ko-KR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?</a:t>
            </a:r>
          </a:p>
          <a:p>
            <a:r>
              <a:rPr lang="ko-KR" altLang="en-US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한 번 속지</a:t>
            </a:r>
            <a:r>
              <a:rPr lang="en-US" altLang="ko-KR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  <a:r>
              <a:rPr lang="ko-KR" altLang="en-US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두 번 속냐는 말은</a:t>
            </a:r>
            <a:endParaRPr lang="en-US" altLang="ko-KR" sz="10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ko-KR" altLang="en-US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이제 다 옛말입니다</a:t>
            </a:r>
            <a:r>
              <a:rPr lang="en-US" altLang="ko-KR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</a:p>
          <a:p>
            <a:endParaRPr lang="ko-KR" altLang="en-US" sz="10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9263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514476" y="-7143"/>
            <a:ext cx="9153525" cy="686514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6" name="직사각형 5"/>
          <p:cNvSpPr txBox="1"/>
          <p:nvPr/>
        </p:nvSpPr>
        <p:spPr>
          <a:xfrm>
            <a:off x="3807466" y="3525845"/>
            <a:ext cx="4680586" cy="36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AppleSDGothicNeoT00"/>
                <a:ea typeface="AppleSDGothicNeoT00"/>
              </a:rPr>
              <a:t>서비스 스토리보드 및 사용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3808039" y="3865889"/>
            <a:ext cx="4680586" cy="367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ppleSDGothicNeoT00"/>
                <a:ea typeface="AppleSDGothicNeoT00"/>
              </a:rPr>
              <a:t>UI / UX</a:t>
            </a:r>
            <a:r>
              <a:rPr lang="ko-KR" altLang="en-US" dirty="0">
                <a:solidFill>
                  <a:schemeClr val="bg1"/>
                </a:solidFill>
                <a:latin typeface="AppleSDGothicNeoT00"/>
                <a:ea typeface="AppleSDGothicNeoT00"/>
              </a:rPr>
              <a:t> 디자인 구성안 및 기술</a:t>
            </a:r>
          </a:p>
        </p:txBody>
      </p:sp>
      <p:sp>
        <p:nvSpPr>
          <p:cNvPr id="8" name="직사각형 5"/>
          <p:cNvSpPr txBox="1"/>
          <p:nvPr/>
        </p:nvSpPr>
        <p:spPr>
          <a:xfrm>
            <a:off x="4353466" y="2848737"/>
            <a:ext cx="3588589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주요 서비스 기획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2726304" y="831746"/>
            <a:ext cx="6963349" cy="5238334"/>
            <a:chOff x="1244844" y="607459"/>
            <a:chExt cx="6963349" cy="5238334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1244844" y="607459"/>
              <a:ext cx="1306573" cy="407753"/>
            </a:xfrm>
            <a:prstGeom prst="roundRect">
              <a:avLst/>
            </a:prstGeom>
            <a:solidFill>
              <a:schemeClr val="tx1">
                <a:lumMod val="95000"/>
                <a:lumOff val="5000"/>
              </a:scheme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600" dirty="0">
                <a:solidFill>
                  <a:schemeClr val="bg1">
                    <a:lumMod val="95000"/>
                  </a:schemeClr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1244845" y="1704326"/>
              <a:ext cx="1306573" cy="37329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로그인</a:t>
              </a: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3320993" y="607459"/>
              <a:ext cx="1306573" cy="36977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회원가입</a:t>
              </a: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297844" y="2346596"/>
              <a:ext cx="1306573" cy="374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새소식</a:t>
              </a:r>
              <a:endPara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2297843" y="2985191"/>
              <a:ext cx="1306573" cy="374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중고거래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297843" y="3626319"/>
              <a:ext cx="1306573" cy="374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자유게시판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2297843" y="4269868"/>
              <a:ext cx="1306573" cy="374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고객센터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297843" y="4913417"/>
              <a:ext cx="1306573" cy="374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마이페이지</a:t>
              </a:r>
              <a:endPara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328936" y="1227844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공지사항</a:t>
              </a: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4321410" y="1867723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이벤트</a:t>
              </a: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4321409" y="2528562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등록</a:t>
              </a: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4328936" y="3186824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수정</a:t>
              </a: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321409" y="4499434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Q&amp;A</a:t>
              </a:r>
              <a:endPara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4321408" y="5155739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신고</a:t>
              </a: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6196675" y="1413948"/>
              <a:ext cx="976261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수정</a:t>
              </a:r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7231932" y="1413948"/>
              <a:ext cx="976261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탈퇴</a:t>
              </a: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328936" y="3843129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상품</a:t>
              </a:r>
              <a:r>
                <a:rPr lang="en-US" altLang="ko-KR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/</a:t>
              </a:r>
              <a:r>
                <a:rPr lang="ko-KR" altLang="en-US" sz="1400" dirty="0" err="1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댓글</a:t>
              </a:r>
              <a:endPara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cxnSp>
          <p:nvCxnSpPr>
            <p:cNvPr id="46" name="직선 연결선 45"/>
            <p:cNvCxnSpPr/>
            <p:nvPr/>
          </p:nvCxnSpPr>
          <p:spPr>
            <a:xfrm>
              <a:off x="2775055" y="5845791"/>
              <a:ext cx="9995" cy="2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직사각형 46"/>
            <p:cNvSpPr/>
            <p:nvPr/>
          </p:nvSpPr>
          <p:spPr>
            <a:xfrm>
              <a:off x="6190517" y="5155739"/>
              <a:ext cx="963944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작성</a:t>
              </a: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6644325" y="607459"/>
              <a:ext cx="1063422" cy="36977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회원관리</a:t>
              </a:r>
            </a:p>
          </p:txBody>
        </p:sp>
        <p:cxnSp>
          <p:nvCxnSpPr>
            <p:cNvPr id="50" name="직선 연결선 49"/>
            <p:cNvCxnSpPr/>
            <p:nvPr/>
          </p:nvCxnSpPr>
          <p:spPr>
            <a:xfrm flipH="1">
              <a:off x="7071694" y="855493"/>
              <a:ext cx="1" cy="7535"/>
            </a:xfrm>
            <a:prstGeom prst="line">
              <a:avLst/>
            </a:prstGeom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직사각형 55"/>
            <p:cNvSpPr/>
            <p:nvPr/>
          </p:nvSpPr>
          <p:spPr>
            <a:xfrm>
              <a:off x="6743802" y="2163397"/>
              <a:ext cx="976261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쪽지함</a:t>
              </a:r>
              <a:endPara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6743802" y="2821659"/>
              <a:ext cx="976261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거래내역</a:t>
              </a:r>
            </a:p>
          </p:txBody>
        </p:sp>
        <p:cxnSp>
          <p:nvCxnSpPr>
            <p:cNvPr id="101" name="직선 화살표 연결선 100"/>
            <p:cNvCxnSpPr/>
            <p:nvPr/>
          </p:nvCxnSpPr>
          <p:spPr>
            <a:xfrm>
              <a:off x="1898132" y="1095554"/>
              <a:ext cx="0" cy="497455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1374007" y="660691"/>
              <a:ext cx="12388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solidFill>
                    <a:schemeClr val="bg1">
                      <a:lumMod val="95000"/>
                    </a:schemeClr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메인페이지</a:t>
              </a:r>
              <a:endParaRPr lang="en-US" altLang="ko-KR" sz="1600" dirty="0">
                <a:solidFill>
                  <a:schemeClr val="bg1">
                    <a:lumMod val="95000"/>
                  </a:schemeClr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cxnSp>
          <p:nvCxnSpPr>
            <p:cNvPr id="106" name="직선 연결선 105"/>
            <p:cNvCxnSpPr/>
            <p:nvPr/>
          </p:nvCxnSpPr>
          <p:spPr>
            <a:xfrm flipH="1">
              <a:off x="1898129" y="2218015"/>
              <a:ext cx="3" cy="2863584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 107"/>
            <p:cNvCxnSpPr/>
            <p:nvPr/>
          </p:nvCxnSpPr>
          <p:spPr>
            <a:xfrm>
              <a:off x="7196525" y="1054309"/>
              <a:ext cx="0" cy="113153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화살표 연결선 110"/>
            <p:cNvCxnSpPr/>
            <p:nvPr/>
          </p:nvCxnSpPr>
          <p:spPr>
            <a:xfrm>
              <a:off x="1898130" y="2528562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직선 화살표 연결선 111"/>
            <p:cNvCxnSpPr/>
            <p:nvPr/>
          </p:nvCxnSpPr>
          <p:spPr>
            <a:xfrm>
              <a:off x="1898130" y="3172478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직선 화살표 연결선 112"/>
            <p:cNvCxnSpPr/>
            <p:nvPr/>
          </p:nvCxnSpPr>
          <p:spPr>
            <a:xfrm>
              <a:off x="1898130" y="3794501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직선 화살표 연결선 113"/>
            <p:cNvCxnSpPr/>
            <p:nvPr/>
          </p:nvCxnSpPr>
          <p:spPr>
            <a:xfrm>
              <a:off x="1898129" y="4446677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직선 화살표 연결선 114"/>
            <p:cNvCxnSpPr/>
            <p:nvPr/>
          </p:nvCxnSpPr>
          <p:spPr>
            <a:xfrm>
              <a:off x="1898129" y="5072973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직선 화살표 연결선 117"/>
            <p:cNvCxnSpPr/>
            <p:nvPr/>
          </p:nvCxnSpPr>
          <p:spPr>
            <a:xfrm>
              <a:off x="2973556" y="765898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직선 화살표 연결선 118"/>
            <p:cNvCxnSpPr/>
            <p:nvPr/>
          </p:nvCxnSpPr>
          <p:spPr>
            <a:xfrm>
              <a:off x="3965595" y="1413948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직선 화살표 연결선 119"/>
            <p:cNvCxnSpPr/>
            <p:nvPr/>
          </p:nvCxnSpPr>
          <p:spPr>
            <a:xfrm>
              <a:off x="3965595" y="2077621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직선 화살표 연결선 120"/>
            <p:cNvCxnSpPr/>
            <p:nvPr/>
          </p:nvCxnSpPr>
          <p:spPr>
            <a:xfrm>
              <a:off x="3965595" y="2703918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직선 화살표 연결선 122"/>
            <p:cNvCxnSpPr/>
            <p:nvPr/>
          </p:nvCxnSpPr>
          <p:spPr>
            <a:xfrm>
              <a:off x="3965595" y="3359765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직선 화살표 연결선 123"/>
            <p:cNvCxnSpPr/>
            <p:nvPr/>
          </p:nvCxnSpPr>
          <p:spPr>
            <a:xfrm>
              <a:off x="3965595" y="4023212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직선 화살표 연결선 124"/>
            <p:cNvCxnSpPr/>
            <p:nvPr/>
          </p:nvCxnSpPr>
          <p:spPr>
            <a:xfrm>
              <a:off x="3965595" y="4679374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직선 화살표 연결선 125"/>
            <p:cNvCxnSpPr/>
            <p:nvPr/>
          </p:nvCxnSpPr>
          <p:spPr>
            <a:xfrm>
              <a:off x="3965595" y="5354555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직선 화살표 연결선 126"/>
            <p:cNvCxnSpPr/>
            <p:nvPr/>
          </p:nvCxnSpPr>
          <p:spPr>
            <a:xfrm flipV="1">
              <a:off x="5753817" y="5354555"/>
              <a:ext cx="291084" cy="6366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직선 화살표 연결선 127"/>
            <p:cNvCxnSpPr/>
            <p:nvPr/>
          </p:nvCxnSpPr>
          <p:spPr>
            <a:xfrm>
              <a:off x="6107501" y="3020123"/>
              <a:ext cx="536824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직선 화살표 연결선 130"/>
            <p:cNvCxnSpPr/>
            <p:nvPr/>
          </p:nvCxnSpPr>
          <p:spPr>
            <a:xfrm>
              <a:off x="6107501" y="2353226"/>
              <a:ext cx="536824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직선 화살표 연결선 131"/>
            <p:cNvCxnSpPr/>
            <p:nvPr/>
          </p:nvCxnSpPr>
          <p:spPr>
            <a:xfrm>
              <a:off x="6107501" y="744987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직선 연결선 150"/>
            <p:cNvCxnSpPr/>
            <p:nvPr/>
          </p:nvCxnSpPr>
          <p:spPr>
            <a:xfrm>
              <a:off x="2964930" y="757272"/>
              <a:ext cx="0" cy="1133701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직선 연결선 153"/>
            <p:cNvCxnSpPr/>
            <p:nvPr/>
          </p:nvCxnSpPr>
          <p:spPr>
            <a:xfrm>
              <a:off x="3965595" y="1410426"/>
              <a:ext cx="0" cy="1126762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3960164" y="4457155"/>
              <a:ext cx="0" cy="912392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 flipH="1">
              <a:off x="3960164" y="2704596"/>
              <a:ext cx="5394" cy="1327242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6102071" y="739686"/>
              <a:ext cx="0" cy="4182357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 flipV="1">
              <a:off x="6102071" y="4904725"/>
              <a:ext cx="1474506" cy="8692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 flipV="1">
              <a:off x="2964930" y="5771070"/>
              <a:ext cx="4611647" cy="8626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7576577" y="4903101"/>
              <a:ext cx="0" cy="876595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2964929" y="5393543"/>
              <a:ext cx="6241" cy="386153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 flipH="1">
              <a:off x="2674188" y="1890973"/>
              <a:ext cx="290741" cy="0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 flipH="1">
              <a:off x="3669423" y="2528562"/>
              <a:ext cx="290741" cy="0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 flipH="1">
              <a:off x="3674912" y="4462844"/>
              <a:ext cx="290741" cy="0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 flipH="1">
              <a:off x="6672988" y="1167462"/>
              <a:ext cx="1047074" cy="0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직선 화살표 연결선 203"/>
            <p:cNvCxnSpPr/>
            <p:nvPr/>
          </p:nvCxnSpPr>
          <p:spPr>
            <a:xfrm>
              <a:off x="6681115" y="1167462"/>
              <a:ext cx="0" cy="168193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직선 화살표 연결선 206"/>
            <p:cNvCxnSpPr/>
            <p:nvPr/>
          </p:nvCxnSpPr>
          <p:spPr>
            <a:xfrm>
              <a:off x="7720062" y="1158836"/>
              <a:ext cx="0" cy="168193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/>
          <p:cNvSpPr txBox="1"/>
          <p:nvPr/>
        </p:nvSpPr>
        <p:spPr>
          <a:xfrm>
            <a:off x="4349305" y="6353015"/>
            <a:ext cx="3519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AppleSDGothicNeoT00" panose="02000503000000000000" pitchFamily="2" charset="-127"/>
                <a:ea typeface="AppleSDGothicNeoT00" panose="02000503000000000000" pitchFamily="2" charset="-127"/>
              </a:rPr>
              <a:t>주요 서비스 기획           서비스 흐름도</a:t>
            </a:r>
          </a:p>
        </p:txBody>
      </p:sp>
    </p:spTree>
    <p:extLst>
      <p:ext uri="{BB962C8B-B14F-4D97-AF65-F5344CB8AC3E}">
        <p14:creationId xmlns:p14="http://schemas.microsoft.com/office/powerpoint/2010/main" val="216777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971" y="936516"/>
            <a:ext cx="7504981" cy="47051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/>
          <p:cNvSpPr txBox="1"/>
          <p:nvPr/>
        </p:nvSpPr>
        <p:spPr>
          <a:xfrm>
            <a:off x="4344740" y="6368865"/>
            <a:ext cx="3519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latin typeface="AppleSDGothicNeoT00" panose="02000503000000000000" pitchFamily="2" charset="-127"/>
                <a:ea typeface="AppleSDGothicNeoT00" panose="02000503000000000000" pitchFamily="2" charset="-127"/>
              </a:rPr>
              <a:t>주요 서비스 기획           메뉴 구조도</a:t>
            </a:r>
          </a:p>
        </p:txBody>
      </p:sp>
    </p:spTree>
    <p:extLst>
      <p:ext uri="{BB962C8B-B14F-4D97-AF65-F5344CB8AC3E}">
        <p14:creationId xmlns:p14="http://schemas.microsoft.com/office/powerpoint/2010/main" val="306119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 thruBlk="1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Hancom Office">
  <a:themeElements>
    <a:clrScheme name="Hanshow Theme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">
      <a:majorFont>
        <a:latin typeface="함초롬돋움"/>
        <a:ea typeface="함초롬돋움"/>
        <a:cs typeface="함초롬돋움"/>
      </a:majorFont>
      <a:minorFont>
        <a:latin typeface="함초롬돋움"/>
        <a:ea typeface="함초롬돋움"/>
        <a:cs typeface="함초롬돋움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</TotalTime>
  <Words>479</Words>
  <Application>Microsoft Office PowerPoint</Application>
  <PresentationFormat>와이드스크린</PresentationFormat>
  <Paragraphs>104</Paragraphs>
  <Slides>20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2" baseType="lpstr">
      <vt:lpstr>Arial</vt:lpstr>
      <vt:lpstr>AppleSDGothicNeoL00</vt:lpstr>
      <vt:lpstr>AppleSDGothicNeoR00</vt:lpstr>
      <vt:lpstr>AppleSDGothicNeoT00</vt:lpstr>
      <vt:lpstr>AppleSDGothicNeoB00</vt:lpstr>
      <vt:lpstr>맑은 고딕</vt:lpstr>
      <vt:lpstr>AppleSDGothicNeoH00</vt:lpstr>
      <vt:lpstr>AppleSDGothicNeoSB00</vt:lpstr>
      <vt:lpstr>함초롬돋움</vt:lpstr>
      <vt:lpstr>나눔바른펜</vt:lpstr>
      <vt:lpstr>AppleSDGothicNeoEB00</vt:lpstr>
      <vt:lpstr>Hancom Office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seona</dc:creator>
  <cp:keywords/>
  <dc:description/>
  <cp:lastModifiedBy>BITSC-6-28</cp:lastModifiedBy>
  <cp:revision>114</cp:revision>
  <dcterms:created xsi:type="dcterms:W3CDTF">2019-05-31T15:44:14Z</dcterms:created>
  <dcterms:modified xsi:type="dcterms:W3CDTF">2019-06-11T06:06:09Z</dcterms:modified>
  <cp:category/>
  <cp:contentStatus>화면 슬라이드 쇼(4:3)</cp:contentStatus>
</cp:coreProperties>
</file>

<file path=docProps/thumbnail.jpeg>
</file>